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Inter"/>
      <p:regular r:id="rId59"/>
      <p:bold r:id="rId60"/>
      <p:italic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Bebas Neue"/>
      <p:regular r:id="rId67"/>
    </p:embeddedFont>
    <p:embeddedFont>
      <p:font typeface="Montserrat Light"/>
      <p:regular r:id="rId68"/>
      <p:bold r:id="rId69"/>
      <p:italic r:id="rId70"/>
      <p:boldItalic r:id="rId71"/>
    </p:embeddedFont>
    <p:embeddedFont>
      <p:font typeface="Lexend"/>
      <p:regular r:id="rId72"/>
      <p:bold r:id="rId73"/>
    </p:embeddedFont>
    <p:embeddedFont>
      <p:font typeface="Lexend ExtraLight"/>
      <p:regular r:id="rId74"/>
      <p:bold r:id="rId75"/>
    </p:embeddedFont>
    <p:embeddedFont>
      <p:font typeface="Montserrat ExtraBold"/>
      <p:bold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08">
          <p15:clr>
            <a:srgbClr val="747775"/>
          </p15:clr>
        </p15:guide>
        <p15:guide id="2" pos="2880">
          <p15:clr>
            <a:srgbClr val="747775"/>
          </p15:clr>
        </p15:guide>
        <p15:guide id="3" pos="5237">
          <p15:clr>
            <a:srgbClr val="747775"/>
          </p15:clr>
        </p15:guide>
        <p15:guide id="4" pos="167">
          <p15:clr>
            <a:srgbClr val="747775"/>
          </p15:clr>
        </p15:guide>
        <p15:guide id="5" orient="horz" pos="174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08" orient="horz"/>
        <p:guide pos="2880"/>
        <p:guide pos="5237"/>
        <p:guide pos="167"/>
        <p:guide pos="174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exend-bold.fntdata"/><Relationship Id="rId72" Type="http://schemas.openxmlformats.org/officeDocument/2006/relationships/font" Target="fonts/Lexend-regular.fntdata"/><Relationship Id="rId31" Type="http://schemas.openxmlformats.org/officeDocument/2006/relationships/slide" Target="slides/slide26.xml"/><Relationship Id="rId75" Type="http://schemas.openxmlformats.org/officeDocument/2006/relationships/font" Target="fonts/LexendExtraLight-bold.fntdata"/><Relationship Id="rId30" Type="http://schemas.openxmlformats.org/officeDocument/2006/relationships/slide" Target="slides/slide25.xml"/><Relationship Id="rId74" Type="http://schemas.openxmlformats.org/officeDocument/2006/relationships/font" Target="fonts/LexendExtraLight-regular.fntdata"/><Relationship Id="rId33" Type="http://schemas.openxmlformats.org/officeDocument/2006/relationships/slide" Target="slides/slide28.xml"/><Relationship Id="rId77" Type="http://schemas.openxmlformats.org/officeDocument/2006/relationships/font" Target="fonts/MontserratExtraBold-boldItalic.fntdata"/><Relationship Id="rId32" Type="http://schemas.openxmlformats.org/officeDocument/2006/relationships/slide" Target="slides/slide27.xml"/><Relationship Id="rId76" Type="http://schemas.openxmlformats.org/officeDocument/2006/relationships/font" Target="fonts/MontserratExtraBold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Light-boldItalic.fntdata"/><Relationship Id="rId70" Type="http://schemas.openxmlformats.org/officeDocument/2006/relationships/font" Target="fonts/Montserrat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nter-boldItalic.fntdata"/><Relationship Id="rId61" Type="http://schemas.openxmlformats.org/officeDocument/2006/relationships/font" Target="fonts/Inter-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Light-regular.fntdata"/><Relationship Id="rId23" Type="http://schemas.openxmlformats.org/officeDocument/2006/relationships/slide" Target="slides/slide18.xml"/><Relationship Id="rId67" Type="http://schemas.openxmlformats.org/officeDocument/2006/relationships/font" Target="fonts/BebasNeue-regular.fntdata"/><Relationship Id="rId60" Type="http://schemas.openxmlformats.org/officeDocument/2006/relationships/font" Target="fonts/Inter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Inter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3c0e662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93c0e662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c8951553e7_1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c8951553e7_1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c8951553e7_1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3c8951553e7_1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c8951553e7_1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c8951553e7_1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c8951553e7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c8951553e7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c8951553e7_1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c8951553e7_1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c8951553e7_1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c8951553e7_1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c8951553e7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c8951553e7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c8951553e7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g3c8951553e7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c8951553e7_1_9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3c8951553e7_1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c8951553e7_1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3c8951553e7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2f4e3273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3b2f4e32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b2f4e32739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b2f4e327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c8951553e7_1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c8951553e7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c8951553e7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3c8951553e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c7e035ae1a_0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3c7e035ae1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c8951553e7_1_1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3c8951553e7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c8951553e7_1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3c8951553e7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c8951553e7_1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3c8951553e7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c8951553e7_1_2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c8951553e7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c8951553e7_1_2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3c8951553e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c8951553e7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3c8951553e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2f4e32739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b2f4e327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b30f9a483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3b30f9a48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b30f9a483b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2" name="Google Shape;622;g3b30f9a483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b30f9a483b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b30f9a483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b30f9a483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3b30f9a483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b30f9a483b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3b30f9a483b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b30f9a483b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3b30f9a483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b30f9a483b_0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3b30f9a483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c8951553e7_1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g3c8951553e7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c8951553e7_1_3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3c8951553e7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b498ca92da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3b498ca92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c8951553e7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c8951553e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b30f9a483b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3b30f9a483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c8951553e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3c895155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c8951553e7_1_9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g3c8951553e7_1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c8951553e7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3c8951553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c8951553e7_1_9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3c8951553e7_1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b30f9a483b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3b30f9a483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c8951553e7_1_8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g3c8951553e7_1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c8951553e7_1_8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3c8951553e7_1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c8951553e7_1_9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3c8951553e7_1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c8951553e7_1_8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3c8951553e7_1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c8951553e7_1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3c8951553e7_1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c8951553e7_1_8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9" name="Google Shape;839;g3c8951553e7_1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c8951553e7_1_8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8" name="Google Shape;848;g3c8951553e7_1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c8951553e7_1_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g3c8951553e7_1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c8951553e7_1_8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3c8951553e7_1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c8951553e7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c8951553e7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c8951553e7_1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c8951553e7_1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c8951553e7_1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c8951553e7_1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8951553e7_1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c8951553e7_1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10" Type="http://schemas.openxmlformats.org/officeDocument/2006/relationships/image" Target="../media/image24.png"/><Relationship Id="rId9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Relationship Id="rId8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9.png"/><Relationship Id="rId8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jpg"/><Relationship Id="rId4" Type="http://schemas.openxmlformats.org/officeDocument/2006/relationships/image" Target="../media/image29.png"/><Relationship Id="rId5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jpg"/><Relationship Id="rId4" Type="http://schemas.openxmlformats.org/officeDocument/2006/relationships/image" Target="../media/image41.png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hyperlink" Target="http://www.youtube.com/watch?v=LUxdJTr49N0" TargetMode="External"/><Relationship Id="rId6" Type="http://schemas.openxmlformats.org/officeDocument/2006/relationships/image" Target="../media/image3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jpg"/><Relationship Id="rId4" Type="http://schemas.openxmlformats.org/officeDocument/2006/relationships/image" Target="../media/image30.png"/><Relationship Id="rId5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11" Type="http://schemas.openxmlformats.org/officeDocument/2006/relationships/image" Target="../media/image40.png"/><Relationship Id="rId10" Type="http://schemas.openxmlformats.org/officeDocument/2006/relationships/image" Target="../media/image45.png"/><Relationship Id="rId12" Type="http://schemas.openxmlformats.org/officeDocument/2006/relationships/image" Target="../media/image49.png"/><Relationship Id="rId9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11" Type="http://schemas.openxmlformats.org/officeDocument/2006/relationships/image" Target="../media/image40.png"/><Relationship Id="rId10" Type="http://schemas.openxmlformats.org/officeDocument/2006/relationships/image" Target="../media/image45.png"/><Relationship Id="rId12" Type="http://schemas.openxmlformats.org/officeDocument/2006/relationships/image" Target="../media/image49.png"/><Relationship Id="rId9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11" Type="http://schemas.openxmlformats.org/officeDocument/2006/relationships/image" Target="../media/image40.png"/><Relationship Id="rId10" Type="http://schemas.openxmlformats.org/officeDocument/2006/relationships/image" Target="../media/image45.png"/><Relationship Id="rId12" Type="http://schemas.openxmlformats.org/officeDocument/2006/relationships/image" Target="../media/image49.png"/><Relationship Id="rId9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6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jpg"/><Relationship Id="rId4" Type="http://schemas.openxmlformats.org/officeDocument/2006/relationships/image" Target="../media/image42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jpg"/><Relationship Id="rId4" Type="http://schemas.openxmlformats.org/officeDocument/2006/relationships/image" Target="../media/image56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jpg"/><Relationship Id="rId4" Type="http://schemas.openxmlformats.org/officeDocument/2006/relationships/image" Target="../media/image50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jpg"/><Relationship Id="rId4" Type="http://schemas.openxmlformats.org/officeDocument/2006/relationships/image" Target="../media/image42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jpg"/><Relationship Id="rId4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jpg"/><Relationship Id="rId4" Type="http://schemas.openxmlformats.org/officeDocument/2006/relationships/image" Target="../media/image41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jpg"/><Relationship Id="rId4" Type="http://schemas.openxmlformats.org/officeDocument/2006/relationships/image" Target="../media/image57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5.jpg"/><Relationship Id="rId4" Type="http://schemas.openxmlformats.org/officeDocument/2006/relationships/image" Target="../media/image60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jpg"/><Relationship Id="rId4" Type="http://schemas.openxmlformats.org/officeDocument/2006/relationships/image" Target="../media/image30.png"/><Relationship Id="rId5" Type="http://schemas.openxmlformats.org/officeDocument/2006/relationships/image" Target="../media/image11.png"/><Relationship Id="rId6" Type="http://schemas.openxmlformats.org/officeDocument/2006/relationships/image" Target="../media/image5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8442">
            <a:alpha val="92500"/>
          </a:srgbClr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8081" y="4620082"/>
            <a:ext cx="327838" cy="34528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0" y="1529250"/>
            <a:ext cx="91440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126 ans de Jeux Olympiques</a:t>
            </a:r>
            <a:endParaRPr sz="54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56" name="Google Shape;56;p13" title="olympic-games (3).png"/>
          <p:cNvPicPr preferRelativeResize="0"/>
          <p:nvPr/>
        </p:nvPicPr>
        <p:blipFill rotWithShape="1">
          <a:blip r:embed="rId4">
            <a:alphaModFix/>
          </a:blip>
          <a:srcRect b="21875" l="0" r="0" t="21875"/>
          <a:stretch/>
        </p:blipFill>
        <p:spPr>
          <a:xfrm>
            <a:off x="3803650" y="2423713"/>
            <a:ext cx="1536700" cy="86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460800" y="4232583"/>
            <a:ext cx="22224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Pierre-Alexandre Paget | Février 2026</a:t>
            </a:r>
            <a:endParaRPr sz="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8" name="Google Shape;58;p13" title="360_F_666581036_SfrNrycwJbl4OhDe8zofl3thSGhnGEKq.jpg"/>
          <p:cNvPicPr preferRelativeResize="0"/>
          <p:nvPr/>
        </p:nvPicPr>
        <p:blipFill rotWithShape="1">
          <a:blip r:embed="rId5">
            <a:alphaModFix amt="13000"/>
          </a:blip>
          <a:srcRect b="15264" l="224" r="22303" t="1525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22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13" name="Google Shape;213;p22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2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2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0" name="Google Shape;220;p22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" name="Google Shape;222;p22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Nettoyage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3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Google Shape;232;p2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23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9" name="Google Shape;239;p23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5" name="Google Shape;245;p23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p23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Création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4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2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4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24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4" name="Google Shape;264;p24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4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70" name="Google Shape;270;p24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2" name="Google Shape;272;p24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Valeurs calculées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5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2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25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89" name="Google Shape;289;p25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5" name="Google Shape;295;p25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7" name="Google Shape;297;p25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5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Valeurs calculées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Normalisation géographique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26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2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26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6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13" name="Google Shape;313;p26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4" name="Google Shape;314;p26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6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6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0" name="Google Shape;320;p26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2" name="Google Shape;322;p26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6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Valeurs calculées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Normalisation géographique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Distinction des médailles par athlète vs nation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26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27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2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7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27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39" name="Google Shape;339;p27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7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7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5" name="Google Shape;345;p27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7" name="Google Shape;347;p27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7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Valeurs calculées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Normalisation géographique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Distinction des médailles par athlète vs nation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Premières visualisations EDA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Enregistrement des fichiers .csv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27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27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28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" name="Google Shape;357;p2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8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" name="Google Shape;361;p28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64" name="Google Shape;364;p28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8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28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28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70" name="Google Shape;370;p28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2" name="Google Shape;372;p28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8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Valeurs calculées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Normalisation géographique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Distinction des médailles par athlète vs nation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Premières visualisations EDA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Enregistrement des fichiers .csv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Power Query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Dernières transformations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9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29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87" name="Google Shape;387;p29"/>
          <p:cNvSpPr/>
          <p:nvPr/>
        </p:nvSpPr>
        <p:spPr>
          <a:xfrm>
            <a:off x="62941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89" name="Google Shape;389;p29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29"/>
          <p:cNvCxnSpPr/>
          <p:nvPr/>
        </p:nvCxnSpPr>
        <p:spPr>
          <a:xfrm rot="10800000">
            <a:off x="1678475" y="1046832"/>
            <a:ext cx="58644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29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29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29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9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9"/>
          <p:cNvSpPr/>
          <p:nvPr/>
        </p:nvSpPr>
        <p:spPr>
          <a:xfrm>
            <a:off x="72340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73240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98" name="Google Shape;398;p29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9"/>
          <p:cNvSpPr txBox="1"/>
          <p:nvPr/>
        </p:nvSpPr>
        <p:spPr>
          <a:xfrm>
            <a:off x="6294425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LOAD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00" name="Google Shape;400;p29" title="data-quality (1).png"/>
          <p:cNvPicPr preferRelativeResize="0"/>
          <p:nvPr/>
        </p:nvPicPr>
        <p:blipFill rotWithShape="1">
          <a:blip r:embed="rId7">
            <a:alphaModFix/>
          </a:blip>
          <a:srcRect b="258" l="0" r="0" t="268"/>
          <a:stretch/>
        </p:blipFill>
        <p:spPr>
          <a:xfrm>
            <a:off x="7375876" y="1936334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2" name="Google Shape;402;p29" title="2021_anneaux_olympiques_png_transparent_20210724_1834024954.png"/>
          <p:cNvPicPr preferRelativeResize="0"/>
          <p:nvPr/>
        </p:nvPicPr>
        <p:blipFill rotWithShape="1">
          <a:blip r:embed="rId8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9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Nettoyage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Valeurs calculées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Normalisation géographique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Distinction des médailles par athlète vs nation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Premières visualisations EDA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Enregistrement des fichiers .csv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Power Query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Dernières transformations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6294325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Chargement dans Power BI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Construction du modèle relationnel 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Création du dashboard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29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7" name="Google Shape;407;p29"/>
          <p:cNvSpPr txBox="1"/>
          <p:nvPr/>
        </p:nvSpPr>
        <p:spPr>
          <a:xfrm>
            <a:off x="72340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9">
            <a:alphaModFix/>
          </a:blip>
          <a:srcRect b="1095" l="590" r="974" t="13978"/>
          <a:stretch/>
        </p:blipFill>
        <p:spPr>
          <a:xfrm>
            <a:off x="6518175" y="3348788"/>
            <a:ext cx="1972800" cy="1039500"/>
          </a:xfrm>
          <a:prstGeom prst="roundRect">
            <a:avLst>
              <a:gd fmla="val 5582" name="adj"/>
            </a:avLst>
          </a:prstGeom>
          <a:noFill/>
          <a:ln>
            <a:noFill/>
          </a:ln>
        </p:spPr>
      </p:pic>
      <p:sp>
        <p:nvSpPr>
          <p:cNvPr id="409" name="Google Shape;409;p29"/>
          <p:cNvSpPr/>
          <p:nvPr/>
        </p:nvSpPr>
        <p:spPr>
          <a:xfrm>
            <a:off x="3362163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30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30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ANALYSE EXPLORATOIRE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20" name="Google Shape;420;p30" title="visualisation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EXPLORATOIRE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ORIENTATIONS RETENUES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8" name="Google Shape;428;p31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31"/>
          <p:cNvCxnSpPr>
            <a:stCxn id="427" idx="1"/>
            <a:endCxn id="427" idx="3"/>
          </p:cNvCxnSpPr>
          <p:nvPr/>
        </p:nvCxnSpPr>
        <p:spPr>
          <a:xfrm>
            <a:off x="830850" y="2764375"/>
            <a:ext cx="74823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31"/>
          <p:cNvCxnSpPr>
            <a:stCxn id="427" idx="0"/>
            <a:endCxn id="427" idx="2"/>
          </p:cNvCxnSpPr>
          <p:nvPr/>
        </p:nvCxnSpPr>
        <p:spPr>
          <a:xfrm>
            <a:off x="4572000" y="753925"/>
            <a:ext cx="0" cy="402090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31"/>
          <p:cNvSpPr txBox="1"/>
          <p:nvPr/>
        </p:nvSpPr>
        <p:spPr>
          <a:xfrm>
            <a:off x="1552263" y="825205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Nombre de médailles total par continent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5293425" y="825199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du nombre de pays participant par édition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3" name="Google Shape;433;p31" title="newplot.png"/>
          <p:cNvPicPr preferRelativeResize="0"/>
          <p:nvPr/>
        </p:nvPicPr>
        <p:blipFill rotWithShape="1">
          <a:blip r:embed="rId5">
            <a:alphaModFix/>
          </a:blip>
          <a:srcRect b="9013" l="4716" r="0" t="15309"/>
          <a:stretch/>
        </p:blipFill>
        <p:spPr>
          <a:xfrm>
            <a:off x="1211450" y="1044051"/>
            <a:ext cx="2887499" cy="15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1" title="gender.png"/>
          <p:cNvPicPr preferRelativeResize="0"/>
          <p:nvPr/>
        </p:nvPicPr>
        <p:blipFill rotWithShape="1">
          <a:blip r:embed="rId6">
            <a:alphaModFix/>
          </a:blip>
          <a:srcRect b="5114" l="4003" r="0" t="0"/>
          <a:stretch/>
        </p:blipFill>
        <p:spPr>
          <a:xfrm>
            <a:off x="1303375" y="2953675"/>
            <a:ext cx="2592900" cy="169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1"/>
          <p:cNvSpPr txBox="1"/>
          <p:nvPr/>
        </p:nvSpPr>
        <p:spPr>
          <a:xfrm>
            <a:off x="1506050" y="2784965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de la mixité par édition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31"/>
          <p:cNvSpPr txBox="1"/>
          <p:nvPr/>
        </p:nvSpPr>
        <p:spPr>
          <a:xfrm>
            <a:off x="5291838" y="2790263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Matrice de corrélation pour l’obtention d’une médaille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37" name="Google Shape;43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7725" y="2997975"/>
            <a:ext cx="2105950" cy="176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1" title="output.png"/>
          <p:cNvPicPr preferRelativeResize="0"/>
          <p:nvPr/>
        </p:nvPicPr>
        <p:blipFill rotWithShape="1">
          <a:blip r:embed="rId8">
            <a:alphaModFix/>
          </a:blip>
          <a:srcRect b="0" l="0" r="0" t="4816"/>
          <a:stretch/>
        </p:blipFill>
        <p:spPr>
          <a:xfrm>
            <a:off x="4998825" y="1044038"/>
            <a:ext cx="2887501" cy="1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1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Pourquoi les Jeux Olympiques ? </a:t>
            </a:r>
            <a:endParaRPr sz="120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Présentation du Dataset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EDA, visualisations pour explorer les pistes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OLAP, Modélisation du schéma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Dashboard : Analyse multidimensionnelle des performances olympiques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Conclusion et ouverture</a:t>
            </a:r>
            <a:endParaRPr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PROGRAMME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" name="Google Shape;67;p14" title="olympic-games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813" y="127550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etl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7813" y="1806381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 title="visualisation (1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27813" y="2345856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olap (1)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7813" y="2878844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 title="business (1)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7813" y="3455344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 title="lightbulb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27813" y="3974294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4"/>
          <p:cNvCxnSpPr/>
          <p:nvPr/>
        </p:nvCxnSpPr>
        <p:spPr>
          <a:xfrm>
            <a:off x="2145080" y="1379303"/>
            <a:ext cx="3600" cy="2681400"/>
          </a:xfrm>
          <a:prstGeom prst="straightConnector1">
            <a:avLst/>
          </a:prstGeom>
          <a:noFill/>
          <a:ln cap="flat" cmpd="sng" w="952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4"/>
          <p:cNvSpPr/>
          <p:nvPr/>
        </p:nvSpPr>
        <p:spPr>
          <a:xfrm>
            <a:off x="2107273" y="1350506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107286" y="1892768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2107286" y="2464268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2107286" y="2965243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2107286" y="3541743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2107286" y="4060693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 title="2021_anneaux_olympiques_png_transparent_20210724_1834024954.png"/>
          <p:cNvPicPr preferRelativeResize="0"/>
          <p:nvPr/>
        </p:nvPicPr>
        <p:blipFill rotWithShape="1">
          <a:blip r:embed="rId10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EXPLORATOIRE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ORIENTATIONS RETENUES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7" name="Google Shape;447;p32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32"/>
          <p:cNvCxnSpPr>
            <a:stCxn id="446" idx="1"/>
            <a:endCxn id="446" idx="3"/>
          </p:cNvCxnSpPr>
          <p:nvPr/>
        </p:nvCxnSpPr>
        <p:spPr>
          <a:xfrm>
            <a:off x="830850" y="2764375"/>
            <a:ext cx="74823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2"/>
          <p:cNvCxnSpPr>
            <a:stCxn id="446" idx="0"/>
            <a:endCxn id="446" idx="2"/>
          </p:cNvCxnSpPr>
          <p:nvPr/>
        </p:nvCxnSpPr>
        <p:spPr>
          <a:xfrm>
            <a:off x="4572000" y="753925"/>
            <a:ext cx="0" cy="402090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2"/>
          <p:cNvSpPr txBox="1"/>
          <p:nvPr/>
        </p:nvSpPr>
        <p:spPr>
          <a:xfrm>
            <a:off x="1552263" y="825205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Nombre de médailles total par continent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5293425" y="825199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du n</a:t>
            </a: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ombre de pays participant par édition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2" name="Google Shape;452;p32" title="newplot.png"/>
          <p:cNvPicPr preferRelativeResize="0"/>
          <p:nvPr/>
        </p:nvPicPr>
        <p:blipFill rotWithShape="1">
          <a:blip r:embed="rId5">
            <a:alphaModFix/>
          </a:blip>
          <a:srcRect b="9013" l="4716" r="0" t="15309"/>
          <a:stretch/>
        </p:blipFill>
        <p:spPr>
          <a:xfrm>
            <a:off x="1211450" y="1044051"/>
            <a:ext cx="2887499" cy="15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2" title="gender.png"/>
          <p:cNvPicPr preferRelativeResize="0"/>
          <p:nvPr/>
        </p:nvPicPr>
        <p:blipFill rotWithShape="1">
          <a:blip r:embed="rId6">
            <a:alphaModFix/>
          </a:blip>
          <a:srcRect b="5114" l="4003" r="0" t="0"/>
          <a:stretch/>
        </p:blipFill>
        <p:spPr>
          <a:xfrm>
            <a:off x="1303375" y="2953675"/>
            <a:ext cx="2592900" cy="169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2"/>
          <p:cNvSpPr txBox="1"/>
          <p:nvPr/>
        </p:nvSpPr>
        <p:spPr>
          <a:xfrm>
            <a:off x="1506050" y="2784965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de la mixité par édition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5" name="Google Shape;455;p32" title="output.png"/>
          <p:cNvPicPr preferRelativeResize="0"/>
          <p:nvPr/>
        </p:nvPicPr>
        <p:blipFill rotWithShape="1">
          <a:blip r:embed="rId7">
            <a:alphaModFix/>
          </a:blip>
          <a:srcRect b="0" l="0" r="0" t="4816"/>
          <a:stretch/>
        </p:blipFill>
        <p:spPr>
          <a:xfrm>
            <a:off x="4998825" y="1044038"/>
            <a:ext cx="2887501" cy="1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2"/>
          <p:cNvSpPr txBox="1"/>
          <p:nvPr/>
        </p:nvSpPr>
        <p:spPr>
          <a:xfrm>
            <a:off x="5291838" y="2790263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Matrice de corrélation pour l’obtention d’une médaille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57" name="Google Shape;45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47725" y="2997975"/>
            <a:ext cx="2105950" cy="176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2" title="check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6639" y="2392400"/>
            <a:ext cx="274321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2" title="check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4664" y="2861219"/>
            <a:ext cx="274321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 title="check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3036" y="2394000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2"/>
          <p:cNvSpPr/>
          <p:nvPr/>
        </p:nvSpPr>
        <p:spPr>
          <a:xfrm rot="5400000">
            <a:off x="5441297" y="1905672"/>
            <a:ext cx="2011800" cy="3739800"/>
          </a:xfrm>
          <a:prstGeom prst="round1Rect">
            <a:avLst>
              <a:gd fmla="val 33566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3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EXPLORATOIRE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ORIENTATIONS RETENUES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8" name="Google Shape;468;p33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C0C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9" name="Google Shape;469;p33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33"/>
          <p:cNvCxnSpPr>
            <a:stCxn id="468" idx="1"/>
            <a:endCxn id="468" idx="3"/>
          </p:cNvCxnSpPr>
          <p:nvPr/>
        </p:nvCxnSpPr>
        <p:spPr>
          <a:xfrm>
            <a:off x="830850" y="2764375"/>
            <a:ext cx="7482300" cy="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33"/>
          <p:cNvCxnSpPr>
            <a:stCxn id="468" idx="0"/>
            <a:endCxn id="468" idx="2"/>
          </p:cNvCxnSpPr>
          <p:nvPr/>
        </p:nvCxnSpPr>
        <p:spPr>
          <a:xfrm>
            <a:off x="4572000" y="753925"/>
            <a:ext cx="0" cy="4020900"/>
          </a:xfrm>
          <a:prstGeom prst="straightConnector1">
            <a:avLst/>
          </a:prstGeom>
          <a:noFill/>
          <a:ln cap="flat" cmpd="sng" w="9525">
            <a:solidFill>
              <a:srgbClr val="C0C0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33"/>
          <p:cNvSpPr txBox="1"/>
          <p:nvPr/>
        </p:nvSpPr>
        <p:spPr>
          <a:xfrm>
            <a:off x="1552263" y="825205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Nombre de médailles total par continent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3" name="Google Shape;473;p33"/>
          <p:cNvSpPr txBox="1"/>
          <p:nvPr/>
        </p:nvSpPr>
        <p:spPr>
          <a:xfrm>
            <a:off x="5293425" y="825199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du nombre de pays participant par édition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4" name="Google Shape;474;p33" title="newplot.png"/>
          <p:cNvPicPr preferRelativeResize="0"/>
          <p:nvPr/>
        </p:nvPicPr>
        <p:blipFill rotWithShape="1">
          <a:blip r:embed="rId5">
            <a:alphaModFix/>
          </a:blip>
          <a:srcRect b="9013" l="4716" r="0" t="15309"/>
          <a:stretch/>
        </p:blipFill>
        <p:spPr>
          <a:xfrm>
            <a:off x="1211450" y="1044051"/>
            <a:ext cx="2887499" cy="15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 title="gender.png"/>
          <p:cNvPicPr preferRelativeResize="0"/>
          <p:nvPr/>
        </p:nvPicPr>
        <p:blipFill rotWithShape="1">
          <a:blip r:embed="rId6">
            <a:alphaModFix/>
          </a:blip>
          <a:srcRect b="5114" l="4003" r="0" t="0"/>
          <a:stretch/>
        </p:blipFill>
        <p:spPr>
          <a:xfrm>
            <a:off x="1303375" y="2953675"/>
            <a:ext cx="2592900" cy="169953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3"/>
          <p:cNvSpPr txBox="1"/>
          <p:nvPr/>
        </p:nvSpPr>
        <p:spPr>
          <a:xfrm>
            <a:off x="1506050" y="2784965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de la mixité par édition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77" name="Google Shape;477;p33"/>
          <p:cNvSpPr txBox="1"/>
          <p:nvPr/>
        </p:nvSpPr>
        <p:spPr>
          <a:xfrm>
            <a:off x="5291838" y="2790263"/>
            <a:ext cx="22983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Matrice de corrélation pour l’obtention d’une médaille</a:t>
            </a:r>
            <a:endParaRPr b="1" sz="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78" name="Google Shape;47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7725" y="2997975"/>
            <a:ext cx="2105950" cy="1768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 title="chec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6639" y="2392400"/>
            <a:ext cx="274321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 title="chec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24664" y="2861219"/>
            <a:ext cx="274321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 title="declined (1).png"/>
          <p:cNvPicPr preferRelativeResize="0"/>
          <p:nvPr/>
        </p:nvPicPr>
        <p:blipFill rotWithShape="1">
          <a:blip r:embed="rId9">
            <a:alphaModFix/>
          </a:blip>
          <a:srcRect b="9561" l="9372" r="8626" t="8079"/>
          <a:stretch/>
        </p:blipFill>
        <p:spPr>
          <a:xfrm>
            <a:off x="4745011" y="2861219"/>
            <a:ext cx="274321" cy="27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 title="output.png"/>
          <p:cNvPicPr preferRelativeResize="0"/>
          <p:nvPr/>
        </p:nvPicPr>
        <p:blipFill rotWithShape="1">
          <a:blip r:embed="rId10">
            <a:alphaModFix/>
          </a:blip>
          <a:srcRect b="0" l="0" r="0" t="4816"/>
          <a:stretch/>
        </p:blipFill>
        <p:spPr>
          <a:xfrm>
            <a:off x="4998825" y="1044038"/>
            <a:ext cx="2887501" cy="15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 title="check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3036" y="2394000"/>
            <a:ext cx="274321" cy="2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3"/>
          <p:cNvSpPr/>
          <p:nvPr/>
        </p:nvSpPr>
        <p:spPr>
          <a:xfrm>
            <a:off x="4571997" y="747861"/>
            <a:ext cx="3739800" cy="2011800"/>
          </a:xfrm>
          <a:prstGeom prst="round1Rect">
            <a:avLst>
              <a:gd fmla="val 33566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3"/>
          <p:cNvSpPr/>
          <p:nvPr/>
        </p:nvSpPr>
        <p:spPr>
          <a:xfrm rot="-5400000">
            <a:off x="683350" y="889575"/>
            <a:ext cx="4030500" cy="3747000"/>
          </a:xfrm>
          <a:prstGeom prst="round2SameRect">
            <a:avLst>
              <a:gd fmla="val 17658" name="adj1"/>
              <a:gd fmla="val 0" name="adj2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3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3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2" name="Google Shape;492;p34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34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4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MODÈLE</a:t>
            </a: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RELATIONNEL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495" name="Google Shape;495;p34" title="olap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3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5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E1DFD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3" name="Google Shape;503;p35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 title="modele_relationnel.png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1204356" y="821869"/>
            <a:ext cx="6735300" cy="3811800"/>
          </a:xfrm>
          <a:prstGeom prst="round2SameRect">
            <a:avLst>
              <a:gd fmla="val 8172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3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E1DFD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2" name="Google Shape;512;p3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6" title="modele_relationnel.png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1204356" y="821869"/>
            <a:ext cx="6735300" cy="3811800"/>
          </a:xfrm>
          <a:prstGeom prst="round2SameRect">
            <a:avLst>
              <a:gd fmla="val 81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14" name="Google Shape;514;p36"/>
          <p:cNvSpPr/>
          <p:nvPr/>
        </p:nvSpPr>
        <p:spPr>
          <a:xfrm>
            <a:off x="1221750" y="1247025"/>
            <a:ext cx="815100" cy="1704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p36"/>
          <p:cNvSpPr/>
          <p:nvPr/>
        </p:nvSpPr>
        <p:spPr>
          <a:xfrm>
            <a:off x="1209750" y="3387525"/>
            <a:ext cx="815100" cy="12462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6" name="Google Shape;516;p36"/>
          <p:cNvSpPr/>
          <p:nvPr/>
        </p:nvSpPr>
        <p:spPr>
          <a:xfrm>
            <a:off x="5158625" y="1552825"/>
            <a:ext cx="815100" cy="1275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7" name="Google Shape;517;p36"/>
          <p:cNvSpPr/>
          <p:nvPr/>
        </p:nvSpPr>
        <p:spPr>
          <a:xfrm>
            <a:off x="5143100" y="3478100"/>
            <a:ext cx="815100" cy="8034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8" name="Google Shape;518;p36"/>
          <p:cNvSpPr/>
          <p:nvPr/>
        </p:nvSpPr>
        <p:spPr>
          <a:xfrm>
            <a:off x="4213597" y="3916800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9" name="Google Shape;519;p36"/>
          <p:cNvSpPr/>
          <p:nvPr/>
        </p:nvSpPr>
        <p:spPr>
          <a:xfrm>
            <a:off x="6246222" y="3914047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0" name="Google Shape;520;p36"/>
          <p:cNvSpPr/>
          <p:nvPr/>
        </p:nvSpPr>
        <p:spPr>
          <a:xfrm>
            <a:off x="7084075" y="1552825"/>
            <a:ext cx="834600" cy="631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1" name="Google Shape;521;p36"/>
          <p:cNvSpPr/>
          <p:nvPr/>
        </p:nvSpPr>
        <p:spPr>
          <a:xfrm>
            <a:off x="7084075" y="2309025"/>
            <a:ext cx="834600" cy="5031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3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7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E1DFD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9" name="Google Shape;529;p37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7" title="modele_relationnel.png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1204356" y="821869"/>
            <a:ext cx="6735300" cy="3811800"/>
          </a:xfrm>
          <a:prstGeom prst="round2SameRect">
            <a:avLst>
              <a:gd fmla="val 81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31" name="Google Shape;531;p37"/>
          <p:cNvSpPr/>
          <p:nvPr/>
        </p:nvSpPr>
        <p:spPr>
          <a:xfrm>
            <a:off x="3138750" y="821875"/>
            <a:ext cx="815100" cy="1084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2" name="Google Shape;532;p37"/>
          <p:cNvSpPr/>
          <p:nvPr/>
        </p:nvSpPr>
        <p:spPr>
          <a:xfrm>
            <a:off x="3150775" y="2223525"/>
            <a:ext cx="815100" cy="1978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p37"/>
          <p:cNvSpPr/>
          <p:nvPr/>
        </p:nvSpPr>
        <p:spPr>
          <a:xfrm>
            <a:off x="4213597" y="3916800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4" name="Google Shape;534;p37"/>
          <p:cNvSpPr/>
          <p:nvPr/>
        </p:nvSpPr>
        <p:spPr>
          <a:xfrm>
            <a:off x="6246222" y="3914047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5" name="Google Shape;535;p37"/>
          <p:cNvSpPr/>
          <p:nvPr/>
        </p:nvSpPr>
        <p:spPr>
          <a:xfrm>
            <a:off x="7084075" y="1552825"/>
            <a:ext cx="834600" cy="631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6" name="Google Shape;536;p37"/>
          <p:cNvSpPr/>
          <p:nvPr/>
        </p:nvSpPr>
        <p:spPr>
          <a:xfrm>
            <a:off x="7084075" y="2309025"/>
            <a:ext cx="834600" cy="5031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3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8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E1DFD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44" name="Google Shape;544;p38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8" title="modele_relationnel.png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1204356" y="821869"/>
            <a:ext cx="6735300" cy="3811800"/>
          </a:xfrm>
          <a:prstGeom prst="round2SameRect">
            <a:avLst>
              <a:gd fmla="val 81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46" name="Google Shape;546;p38"/>
          <p:cNvSpPr/>
          <p:nvPr/>
        </p:nvSpPr>
        <p:spPr>
          <a:xfrm>
            <a:off x="1221750" y="1247025"/>
            <a:ext cx="815100" cy="1704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1209750" y="3387525"/>
            <a:ext cx="815100" cy="12462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3138750" y="821875"/>
            <a:ext cx="815100" cy="1084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p38"/>
          <p:cNvSpPr/>
          <p:nvPr/>
        </p:nvSpPr>
        <p:spPr>
          <a:xfrm>
            <a:off x="3150775" y="2223525"/>
            <a:ext cx="815100" cy="1978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5158625" y="1552825"/>
            <a:ext cx="815100" cy="1275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p38"/>
          <p:cNvSpPr/>
          <p:nvPr/>
        </p:nvSpPr>
        <p:spPr>
          <a:xfrm>
            <a:off x="5143100" y="3478100"/>
            <a:ext cx="815100" cy="8034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2" name="Google Shape;552;p38"/>
          <p:cNvSpPr/>
          <p:nvPr/>
        </p:nvSpPr>
        <p:spPr>
          <a:xfrm>
            <a:off x="7084075" y="1552825"/>
            <a:ext cx="834600" cy="631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7084075" y="2309025"/>
            <a:ext cx="834600" cy="5031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3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9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E1DFD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1" name="Google Shape;561;p39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9" title="modele_relationnel.png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1204356" y="821869"/>
            <a:ext cx="6735300" cy="3811800"/>
          </a:xfrm>
          <a:prstGeom prst="round2SameRect">
            <a:avLst>
              <a:gd fmla="val 81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3" name="Google Shape;563;p39"/>
          <p:cNvSpPr/>
          <p:nvPr/>
        </p:nvSpPr>
        <p:spPr>
          <a:xfrm>
            <a:off x="1221750" y="1247025"/>
            <a:ext cx="815100" cy="1704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1209750" y="3387525"/>
            <a:ext cx="815100" cy="12462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5158625" y="1552825"/>
            <a:ext cx="815100" cy="1275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6" name="Google Shape;566;p39"/>
          <p:cNvSpPr/>
          <p:nvPr/>
        </p:nvSpPr>
        <p:spPr>
          <a:xfrm>
            <a:off x="5143100" y="3478100"/>
            <a:ext cx="815100" cy="8034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4213597" y="3916800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6246222" y="3914047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9" name="Google Shape;569;p39"/>
          <p:cNvSpPr/>
          <p:nvPr/>
        </p:nvSpPr>
        <p:spPr>
          <a:xfrm>
            <a:off x="3138750" y="821875"/>
            <a:ext cx="815100" cy="1084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0" name="Google Shape;570;p39"/>
          <p:cNvSpPr/>
          <p:nvPr/>
        </p:nvSpPr>
        <p:spPr>
          <a:xfrm>
            <a:off x="3150775" y="2223525"/>
            <a:ext cx="815100" cy="1978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0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E1DFDD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8" name="Google Shape;578;p40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0" title="modele_relationnel.png"/>
          <p:cNvPicPr preferRelativeResize="0"/>
          <p:nvPr/>
        </p:nvPicPr>
        <p:blipFill rotWithShape="1">
          <a:blip r:embed="rId5">
            <a:alphaModFix/>
          </a:blip>
          <a:srcRect b="357" l="0" r="0" t="357"/>
          <a:stretch/>
        </p:blipFill>
        <p:spPr>
          <a:xfrm>
            <a:off x="1204356" y="821869"/>
            <a:ext cx="6735300" cy="3811800"/>
          </a:xfrm>
          <a:prstGeom prst="round2SameRect">
            <a:avLst>
              <a:gd fmla="val 8172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80" name="Google Shape;580;p40"/>
          <p:cNvSpPr/>
          <p:nvPr/>
        </p:nvSpPr>
        <p:spPr>
          <a:xfrm>
            <a:off x="1221750" y="1247025"/>
            <a:ext cx="815100" cy="1704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1" name="Google Shape;581;p40"/>
          <p:cNvSpPr/>
          <p:nvPr/>
        </p:nvSpPr>
        <p:spPr>
          <a:xfrm>
            <a:off x="1209750" y="3387525"/>
            <a:ext cx="815100" cy="12462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5158625" y="1552825"/>
            <a:ext cx="815100" cy="1275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3" name="Google Shape;583;p40"/>
          <p:cNvSpPr/>
          <p:nvPr/>
        </p:nvSpPr>
        <p:spPr>
          <a:xfrm>
            <a:off x="5143100" y="3478100"/>
            <a:ext cx="815100" cy="8034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4" name="Google Shape;584;p40"/>
          <p:cNvSpPr/>
          <p:nvPr/>
        </p:nvSpPr>
        <p:spPr>
          <a:xfrm>
            <a:off x="4213597" y="3916800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6246222" y="3914047"/>
            <a:ext cx="815100" cy="6429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6" name="Google Shape;586;p40"/>
          <p:cNvSpPr/>
          <p:nvPr/>
        </p:nvSpPr>
        <p:spPr>
          <a:xfrm>
            <a:off x="7084075" y="1552825"/>
            <a:ext cx="834600" cy="631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p40"/>
          <p:cNvSpPr/>
          <p:nvPr/>
        </p:nvSpPr>
        <p:spPr>
          <a:xfrm>
            <a:off x="7084075" y="2309025"/>
            <a:ext cx="834600" cy="5031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8" name="Google Shape;588;p40"/>
          <p:cNvSpPr/>
          <p:nvPr/>
        </p:nvSpPr>
        <p:spPr>
          <a:xfrm>
            <a:off x="3138750" y="821875"/>
            <a:ext cx="815100" cy="1084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9" name="Google Shape;589;p40"/>
          <p:cNvSpPr/>
          <p:nvPr/>
        </p:nvSpPr>
        <p:spPr>
          <a:xfrm>
            <a:off x="3150775" y="2223525"/>
            <a:ext cx="815100" cy="1978800"/>
          </a:xfrm>
          <a:prstGeom prst="roundRect">
            <a:avLst>
              <a:gd fmla="val 0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4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41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41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DASHBOARD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99" name="Google Shape;599;p41" title="business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 thème qui passionne</a:t>
            </a:r>
            <a:endParaRPr sz="10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 sujet qui parle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0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à une majorité de personnes à travers le monde</a:t>
            </a:r>
            <a:endParaRPr sz="10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Audience estimée pour les JO de Paris 2024</a:t>
            </a:r>
            <a:r>
              <a:rPr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≈ 5 milliards de personnes </a:t>
            </a:r>
            <a:endParaRPr sz="10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 défi technique</a:t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Manipuler des datasets massifs et variés dans le temps pour en extraire des insights pertinents</a:t>
            </a:r>
            <a:endParaRPr sz="10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Effectuer du scraping pour extraire des données spécifiques</a:t>
            </a:r>
            <a:endParaRPr sz="10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POURQUOI LES JEUX OLYMPIQUES ?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9" name="Google Shape;89;p15" title="passionate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8313" y="1134925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 title="meeting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8313" y="1849379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 title="eiffel-tower (1).png"/>
          <p:cNvPicPr preferRelativeResize="0"/>
          <p:nvPr/>
        </p:nvPicPr>
        <p:blipFill rotWithShape="1">
          <a:blip r:embed="rId6">
            <a:alphaModFix/>
          </a:blip>
          <a:srcRect b="0" l="0" r="30449" t="0"/>
          <a:stretch/>
        </p:blipFill>
        <p:spPr>
          <a:xfrm>
            <a:off x="1303134" y="2658455"/>
            <a:ext cx="250374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 title="data (1)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8313" y="3550170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 title="2021_anneaux_olympiques_png_transparent_20210724_1834024954.png"/>
          <p:cNvPicPr preferRelativeResize="0"/>
          <p:nvPr/>
        </p:nvPicPr>
        <p:blipFill rotWithShape="1">
          <a:blip r:embed="rId8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4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4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ANALYSE MULTIDIMENSIONNELLE DES JEUX OLYMPIQUES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6" name="Google Shape;606;p42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2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Synthèse et chiffres clés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de 126 ans d’Olympisme</a:t>
            </a:r>
            <a:endParaRPr sz="1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Evolution des athlètes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à travers les différentes éditions</a:t>
            </a:r>
            <a:endParaRPr sz="1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Multiplication des disciplines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pour une spécialisation sportive</a:t>
            </a:r>
            <a:endParaRPr sz="1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Un palmarès très inégalitaire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entre le nord et le sud</a:t>
            </a:r>
            <a:endParaRPr sz="1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Dopage &amp; tricherie</a:t>
            </a:r>
            <a:r>
              <a:rPr lang="fr"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 : Prise de conscience de l’impact géopolitique sur le sport ? </a:t>
            </a:r>
            <a:endParaRPr sz="1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608" name="Google Shape;608;p42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42"/>
          <p:cNvCxnSpPr/>
          <p:nvPr/>
        </p:nvCxnSpPr>
        <p:spPr>
          <a:xfrm flipH="1">
            <a:off x="1747775" y="1647700"/>
            <a:ext cx="2700" cy="2232000"/>
          </a:xfrm>
          <a:prstGeom prst="straightConnector1">
            <a:avLst/>
          </a:prstGeom>
          <a:noFill/>
          <a:ln cap="flat" cmpd="sng" w="952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42"/>
          <p:cNvSpPr/>
          <p:nvPr/>
        </p:nvSpPr>
        <p:spPr>
          <a:xfrm>
            <a:off x="1709518" y="3831518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42" title="dashboard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6188" y="154270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2" title="abs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6188" y="2090739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2" title="triathlon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96188" y="2633639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2" title="world-map (2)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6188" y="3176539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2" title="steroid (4)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6188" y="3745130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2"/>
          <p:cNvSpPr/>
          <p:nvPr/>
        </p:nvSpPr>
        <p:spPr>
          <a:xfrm>
            <a:off x="1709518" y="1629093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2"/>
          <p:cNvSpPr/>
          <p:nvPr/>
        </p:nvSpPr>
        <p:spPr>
          <a:xfrm>
            <a:off x="1709518" y="3262943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2"/>
          <p:cNvSpPr/>
          <p:nvPr/>
        </p:nvSpPr>
        <p:spPr>
          <a:xfrm>
            <a:off x="1709518" y="2714922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2"/>
          <p:cNvSpPr/>
          <p:nvPr/>
        </p:nvSpPr>
        <p:spPr>
          <a:xfrm>
            <a:off x="1709518" y="2177143"/>
            <a:ext cx="79200" cy="79200"/>
          </a:xfrm>
          <a:prstGeom prst="ellipse">
            <a:avLst/>
          </a:prstGeom>
          <a:solidFill>
            <a:srgbClr val="A78442"/>
          </a:solidFill>
          <a:ln cap="flat" cmpd="sng" w="9525">
            <a:solidFill>
              <a:srgbClr val="A784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3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7" name="Google Shape;627;p43" title="overview.png"/>
          <p:cNvPicPr preferRelativeResize="0"/>
          <p:nvPr/>
        </p:nvPicPr>
        <p:blipFill rotWithShape="1">
          <a:blip r:embed="rId5">
            <a:alphaModFix/>
          </a:blip>
          <a:srcRect b="4145" l="11933" r="1777" t="15351"/>
          <a:stretch/>
        </p:blipFill>
        <p:spPr>
          <a:xfrm>
            <a:off x="877824" y="813816"/>
            <a:ext cx="7379100" cy="3886200"/>
          </a:xfrm>
          <a:prstGeom prst="roundRect">
            <a:avLst>
              <a:gd fmla="val 41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4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</a:t>
            </a: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ATHLÈTES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DU SPORT AMATEUR AU SPORT DE HAUT NIVEAU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34" name="Google Shape;634;p44" title="athletes.png"/>
          <p:cNvPicPr preferRelativeResize="0"/>
          <p:nvPr/>
        </p:nvPicPr>
        <p:blipFill rotWithShape="1">
          <a:blip r:embed="rId4">
            <a:alphaModFix/>
          </a:blip>
          <a:srcRect b="3599" l="11898" r="1879" t="14953"/>
          <a:stretch/>
        </p:blipFill>
        <p:spPr>
          <a:xfrm>
            <a:off x="877825" y="792275"/>
            <a:ext cx="7379100" cy="3886200"/>
          </a:xfrm>
          <a:prstGeom prst="roundRect">
            <a:avLst>
              <a:gd fmla="val 5024" name="adj"/>
            </a:avLst>
          </a:prstGeom>
          <a:noFill/>
          <a:ln>
            <a:noFill/>
          </a:ln>
        </p:spPr>
      </p:pic>
      <p:pic>
        <p:nvPicPr>
          <p:cNvPr id="635" name="Google Shape;635;p44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4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DISCIPLINES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ENTRE SPÉCIALISATION SPORTIVE ET ÉQUITÉ DE GENRE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2" name="Google Shape;642;p45" title="disciplines.png"/>
          <p:cNvPicPr preferRelativeResize="0"/>
          <p:nvPr/>
        </p:nvPicPr>
        <p:blipFill rotWithShape="1">
          <a:blip r:embed="rId4">
            <a:alphaModFix/>
          </a:blip>
          <a:srcRect b="4089" l="12284" r="1812" t="15401"/>
          <a:stretch/>
        </p:blipFill>
        <p:spPr>
          <a:xfrm>
            <a:off x="877824" y="813825"/>
            <a:ext cx="7379100" cy="3886200"/>
          </a:xfrm>
          <a:prstGeom prst="roundRect">
            <a:avLst>
              <a:gd fmla="val 4595" name="adj"/>
            </a:avLst>
          </a:prstGeom>
          <a:noFill/>
          <a:ln>
            <a:noFill/>
          </a:ln>
        </p:spPr>
      </p:pic>
      <p:pic>
        <p:nvPicPr>
          <p:cNvPr id="643" name="Google Shape;643;p45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4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À TRAVERS LE MONDE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UNE UNIVERSALITÉ ILLUSOIRE ?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0" name="Google Shape;650;p4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6" title="Présentation du Dashboard sur les Jeux Olympiques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350" y="794600"/>
            <a:ext cx="7347200" cy="41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DOPAGE ET TRICHERIE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PRISE DE CONSCIENCE DE L’IMPACT GÉOPOLITIQUE SUR LE SPORT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8" name="Google Shape;658;p47" title="dopage.png"/>
          <p:cNvPicPr preferRelativeResize="0"/>
          <p:nvPr/>
        </p:nvPicPr>
        <p:blipFill rotWithShape="1">
          <a:blip r:embed="rId4">
            <a:alphaModFix/>
          </a:blip>
          <a:srcRect b="3394" l="12116" r="1891" t="14999"/>
          <a:stretch/>
        </p:blipFill>
        <p:spPr>
          <a:xfrm>
            <a:off x="877824" y="813816"/>
            <a:ext cx="7388400" cy="3886200"/>
          </a:xfrm>
          <a:prstGeom prst="roundRect">
            <a:avLst>
              <a:gd fmla="val 4432" name="adj"/>
            </a:avLst>
          </a:prstGeom>
          <a:noFill/>
          <a:ln>
            <a:noFill/>
          </a:ln>
        </p:spPr>
      </p:pic>
      <p:pic>
        <p:nvPicPr>
          <p:cNvPr id="659" name="Google Shape;659;p47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4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4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QUELQUES CHIFFRES POUR CONCLURE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6" name="Google Shape;666;p48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8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tout le continent africain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7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la France (incluant les futurs JO d’Hiver 2030)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60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pays n’ayant jamais obtenu de médailles (tous dans l’hémisphère sud)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5 000 000 000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L’audience pour les JO de Paris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12 000 000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tickets vendus pour les JO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+150%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dépassement moyen du budget initialement prévu pour chaque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5 200 000 000$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moyen par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50 000 000 000$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coût global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record pour l’organisation des JO de Sotchi en 2014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8" name="Google Shape;668;p48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8" title="africa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1038" y="1069773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8" title="france (1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1038" y="1494512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8" title="world-map (2)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91038" y="1960348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8" title="television (1)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1038" y="2415914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8" title="ticket (1)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1038" y="2886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8" title="earning (1)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1038" y="3321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8" title="money-bag (1)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1038" y="378776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8" title="flying-money (1)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1038" y="4258735"/>
            <a:ext cx="216000" cy="2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4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QUELQUES CHIFFRES POUR CONCLURE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3" name="Google Shape;683;p49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9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tout le continent africain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7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la France (incluant les futurs JO d’Hiver 2030)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60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pays n’ayant jamais obtenu de médailles (tous dans l’hémisphère sud)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5 000 000 000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L’audience pour les JO de Paris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12 000 000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tickets vendus pour les JO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+150%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dépassement moyen du budget initialement prévu pour chaque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5 200 000 000$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moyen par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50 000 000 000$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record pour l’organisation des JO de Sotchi en 2014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85" name="Google Shape;685;p49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9" title="africa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1038" y="1069773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9" title="france (1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1038" y="1494512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9" title="world-map (2)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91038" y="1960348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9" title="television (1)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1038" y="2415914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9" title="ticket (1)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1038" y="2886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9" title="earning (1)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1038" y="3321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9" title="money-bag (1)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1038" y="378776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9" title="flying-money (1)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1038" y="4258735"/>
            <a:ext cx="216000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9"/>
          <p:cNvSpPr/>
          <p:nvPr/>
        </p:nvSpPr>
        <p:spPr>
          <a:xfrm>
            <a:off x="830850" y="753925"/>
            <a:ext cx="7482300" cy="1571700"/>
          </a:xfrm>
          <a:prstGeom prst="round2SameRect">
            <a:avLst>
              <a:gd fmla="val 41996" name="adj1"/>
              <a:gd fmla="val 0" name="adj2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9"/>
          <p:cNvSpPr/>
          <p:nvPr/>
        </p:nvSpPr>
        <p:spPr>
          <a:xfrm rot="10800000">
            <a:off x="841450" y="3538631"/>
            <a:ext cx="7482300" cy="1245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5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QUELQUES CHIFFRES POUR CONCLURE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02" name="Google Shape;702;p50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0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b="1"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tout le continent africain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7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la France (incluant les futurs JO d’Hiver 2030)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60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pays n’ayant jamais obtenu de médailles (tous dans l’hémisphère sud)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5 000 000 000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L’audience pour les JO de Paris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12 000 000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tickets vendus pour les JO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+150%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dépassement moyen du budget initialement prévu pour chaque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5 200 000 000$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moyen par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50 000 000 000$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record pour l’organisation des JO de Sotchi en 2014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04" name="Google Shape;704;p50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0" title="africa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91038" y="1069773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0" title="france (1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91038" y="1494512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0" title="world-map (2)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91038" y="1960348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50" title="television (1).png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91038" y="2415914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0" title="ticket (1).png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91038" y="2886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50" title="earning (1).png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1038" y="3321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0" title="money-bag (1).png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91038" y="378776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0" title="flying-money (1).png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91038" y="4258735"/>
            <a:ext cx="216000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0"/>
          <p:cNvSpPr/>
          <p:nvPr/>
        </p:nvSpPr>
        <p:spPr>
          <a:xfrm rot="10800000">
            <a:off x="841450" y="2357520"/>
            <a:ext cx="7482300" cy="2426100"/>
          </a:xfrm>
          <a:prstGeom prst="round2SameRect">
            <a:avLst>
              <a:gd fmla="val 27492" name="adj1"/>
              <a:gd fmla="val 0" name="adj2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830850" y="748628"/>
            <a:ext cx="7482300" cy="1206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51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1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CONCLUSION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4" name="Google Shape;724;p51" title="lightbulb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EXTRACT, TRANSFORM, LOAD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3" name="Google Shape;103;p16" title="etl (1)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5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PISTES DE RÉFLEXION À PARTIR DU DASHBOARD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31" name="Google Shape;731;p52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2" name="Google Shape;732;p52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733" name="Google Shape;733;p52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rgbClr val="E1DF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2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Universalité et les enjeux financiers comme défi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224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Évolutions techniques du dashboard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224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-64049" lvl="0" marL="224999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"/>
                <a:buFont typeface="Lexend ExtraLight"/>
                <a:buChar char="●"/>
              </a:pPr>
              <a:r>
                <a:rPr lang="fr" sz="8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Ajout des nouvelles éditions et des résultats</a:t>
              </a:r>
              <a:endParaRPr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  <a:p>
              <a:pPr indent="-64049" lvl="0" marL="224999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"/>
                <a:buFont typeface="Lexend ExtraLight"/>
                <a:buChar char="●"/>
              </a:pPr>
              <a:r>
                <a:rPr lang="fr" sz="8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Ajout &amp; analyse des JO Paralympiques</a:t>
              </a:r>
              <a:endParaRPr sz="7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735" name="Google Shape;735;p52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CONCLUSION</a:t>
              </a:r>
              <a:endPara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pic>
          <p:nvPicPr>
            <p:cNvPr id="736" name="Google Shape;736;p52" title="dashboard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7" name="Google Shape;737;p52"/>
          <p:cNvSpPr/>
          <p:nvPr/>
        </p:nvSpPr>
        <p:spPr>
          <a:xfrm>
            <a:off x="4828043" y="1426092"/>
            <a:ext cx="3654000" cy="30483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5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5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PISTES DE RÉFLEXION À PARTIR DU DASHBOARD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4" name="Google Shape;744;p53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53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746" name="Google Shape;746;p53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rgbClr val="E1DF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3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Universalité et les enjeux financiers comme défi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224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Évolutions techniques du dashboard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224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-64049" lvl="0" marL="224999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"/>
                <a:buFont typeface="Lexend ExtraLight"/>
                <a:buChar char="●"/>
              </a:pPr>
              <a:r>
                <a:rPr lang="fr" sz="8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Ajout des nouvelles éditions et des résultats</a:t>
              </a:r>
              <a:endParaRPr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  <a:p>
              <a:pPr indent="-64049" lvl="0" marL="224999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"/>
                <a:buFont typeface="Lexend ExtraLight"/>
                <a:buChar char="●"/>
              </a:pPr>
              <a:r>
                <a:rPr lang="fr" sz="8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Ajout &amp; analyse des JO Paralympiques</a:t>
              </a:r>
              <a:endParaRPr sz="7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748" name="Google Shape;748;p53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CONCLUSION</a:t>
              </a:r>
              <a:endPara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pic>
          <p:nvPicPr>
            <p:cNvPr id="749" name="Google Shape;749;p53" title="dashboard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53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751" name="Google Shape;751;p53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rgbClr val="E1DF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3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La richesse et la densité de population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dictent-elles réellement le palmarès ?</a:t>
              </a:r>
              <a:endParaRPr sz="10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3" name="Google Shape;753;p53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54" name="Google Shape;754;p53" title="stress (1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527037" y="1979834"/>
            <a:ext cx="256032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5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PISTES DE RÉFLEXION À PARTIR DU DASHBOARD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1" name="Google Shape;761;p54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54"/>
          <p:cNvGrpSpPr/>
          <p:nvPr/>
        </p:nvGrpSpPr>
        <p:grpSpPr>
          <a:xfrm>
            <a:off x="661957" y="1425367"/>
            <a:ext cx="3653700" cy="3193574"/>
            <a:chOff x="429750" y="1438774"/>
            <a:chExt cx="3653700" cy="3193574"/>
          </a:xfrm>
        </p:grpSpPr>
        <p:sp>
          <p:nvSpPr>
            <p:cNvPr id="763" name="Google Shape;763;p54"/>
            <p:cNvSpPr/>
            <p:nvPr/>
          </p:nvSpPr>
          <p:spPr>
            <a:xfrm>
              <a:off x="429750" y="1438774"/>
              <a:ext cx="3653700" cy="30483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rgbClr val="E1DF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4"/>
            <p:cNvSpPr txBox="1"/>
            <p:nvPr/>
          </p:nvSpPr>
          <p:spPr>
            <a:xfrm>
              <a:off x="429750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Universalité et les enjeux financiers comme défi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224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Évolutions techniques du dashboard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224999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-64049" lvl="0" marL="224999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"/>
                <a:buFont typeface="Lexend ExtraLight"/>
                <a:buChar char="●"/>
              </a:pPr>
              <a:r>
                <a:rPr lang="fr" sz="8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Ajout des nouvelles éditions et des résultats</a:t>
              </a:r>
              <a:endParaRPr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  <a:p>
              <a:pPr indent="-64049" lvl="0" marL="224999" rtl="0" algn="ctr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300"/>
                <a:buFont typeface="Lexend ExtraLight"/>
                <a:buChar char="●"/>
              </a:pPr>
              <a:r>
                <a:rPr lang="fr" sz="8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Ajout &amp; analyse des JO Paralympiques</a:t>
              </a:r>
              <a:endParaRPr sz="7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</p:txBody>
        </p:sp>
        <p:sp>
          <p:nvSpPr>
            <p:cNvPr id="765" name="Google Shape;765;p54"/>
            <p:cNvSpPr txBox="1"/>
            <p:nvPr/>
          </p:nvSpPr>
          <p:spPr>
            <a:xfrm>
              <a:off x="1046613" y="1586436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CONCLUSION</a:t>
              </a:r>
              <a:endParaRPr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pic>
          <p:nvPicPr>
            <p:cNvPr id="766" name="Google Shape;766;p54" title="dashboard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27738" y="1977467"/>
              <a:ext cx="257400" cy="25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7" name="Google Shape;767;p54"/>
          <p:cNvGrpSpPr/>
          <p:nvPr/>
        </p:nvGrpSpPr>
        <p:grpSpPr>
          <a:xfrm>
            <a:off x="4828043" y="1426092"/>
            <a:ext cx="3654000" cy="3192849"/>
            <a:chOff x="5196375" y="1439499"/>
            <a:chExt cx="3654000" cy="3192849"/>
          </a:xfrm>
        </p:grpSpPr>
        <p:sp>
          <p:nvSpPr>
            <p:cNvPr id="768" name="Google Shape;768;p54"/>
            <p:cNvSpPr/>
            <p:nvPr/>
          </p:nvSpPr>
          <p:spPr>
            <a:xfrm>
              <a:off x="5196375" y="1439499"/>
              <a:ext cx="3654000" cy="3048300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 cap="flat" cmpd="sng" w="9525">
              <a:solidFill>
                <a:srgbClr val="E1DF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4"/>
            <p:cNvSpPr txBox="1"/>
            <p:nvPr/>
          </p:nvSpPr>
          <p:spPr>
            <a:xfrm>
              <a:off x="5196375" y="2346648"/>
              <a:ext cx="3653700" cy="228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La richesse et la densité de population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dictent-elles réellement le palmarès ?</a:t>
              </a:r>
              <a:endParaRPr sz="10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00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Quelle est la viabilité du modèle économique </a:t>
              </a:r>
              <a:endParaRPr b="1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>
                  <a:solidFill>
                    <a:schemeClr val="dk2"/>
                  </a:solidFill>
                  <a:latin typeface="Lexend ExtraLight"/>
                  <a:ea typeface="Lexend ExtraLight"/>
                  <a:cs typeface="Lexend ExtraLight"/>
                  <a:sym typeface="Lexend ExtraLight"/>
                </a:rPr>
                <a:t>face à la montée des plateformes de streaming et au désintérêt relatif des jeunes générations pour la télévision linéaire ?</a:t>
              </a:r>
              <a:endParaRPr sz="1000">
                <a:solidFill>
                  <a:srgbClr val="E0E0E0"/>
                </a:solidFill>
                <a:latin typeface="Lexend ExtraLight"/>
                <a:ea typeface="Lexend ExtraLight"/>
                <a:cs typeface="Lexend ExtraLight"/>
                <a:sym typeface="Lexend Extra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70" name="Google Shape;770;p54"/>
            <p:cNvSpPr txBox="1"/>
            <p:nvPr/>
          </p:nvSpPr>
          <p:spPr>
            <a:xfrm>
              <a:off x="5813263" y="1586450"/>
              <a:ext cx="2420100" cy="49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2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OUVERTURE</a:t>
              </a:r>
              <a:endPara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71" name="Google Shape;771;p54" title="stress (1)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6527037" y="1979834"/>
            <a:ext cx="256032" cy="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5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5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MERCI DE VOTRE ATTENTION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8" name="Google Shape;778;p55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9" name="Google Shape;779;p55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5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À VOS QUESTIONS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1" name="Google Shape;781;p55" title="conversation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5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5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8" name="Google Shape;788;p5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9" name="Google Shape;789;p5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56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4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ANNEXES</a:t>
            </a:r>
            <a:endParaRPr sz="36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1" name="Google Shape;791;p56" title="diskette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2613" y="1661212"/>
            <a:ext cx="839500" cy="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5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7" title="overview.png"/>
          <p:cNvPicPr preferRelativeResize="0"/>
          <p:nvPr/>
        </p:nvPicPr>
        <p:blipFill rotWithShape="1">
          <a:blip r:embed="rId4">
            <a:alphaModFix/>
          </a:blip>
          <a:srcRect b="2892" l="0" r="0" t="2892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798" name="Google Shape;798;p57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5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5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8" title="overview_menu_1.png"/>
          <p:cNvPicPr preferRelativeResize="0"/>
          <p:nvPr/>
        </p:nvPicPr>
        <p:blipFill rotWithShape="1">
          <a:blip r:embed="rId4">
            <a:alphaModFix/>
          </a:blip>
          <a:srcRect b="2971" l="0" r="0" t="2981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07" name="Google Shape;807;p58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5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9" title="overview_menu_2.png"/>
          <p:cNvPicPr preferRelativeResize="0"/>
          <p:nvPr/>
        </p:nvPicPr>
        <p:blipFill rotWithShape="1">
          <a:blip r:embed="rId4">
            <a:alphaModFix/>
          </a:blip>
          <a:srcRect b="2928" l="0" r="0" t="2918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16" name="Google Shape;816;p59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6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60" title="overview.png"/>
          <p:cNvPicPr preferRelativeResize="0"/>
          <p:nvPr/>
        </p:nvPicPr>
        <p:blipFill rotWithShape="1">
          <a:blip r:embed="rId4">
            <a:alphaModFix/>
          </a:blip>
          <a:srcRect b="2892" l="0" r="0" t="2892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25" name="Google Shape;825;p60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6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6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1" title="athletes.png"/>
          <p:cNvPicPr preferRelativeResize="0"/>
          <p:nvPr/>
        </p:nvPicPr>
        <p:blipFill rotWithShape="1">
          <a:blip r:embed="rId4">
            <a:alphaModFix/>
          </a:blip>
          <a:srcRect b="2928" l="0" r="0" t="2918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34" name="Google Shape;834;p61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ATHLÈTES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DU SPORT AMATEUR AU SPORT DE HAUT NIVEAU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7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4" name="Google Shape;114;p17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17" title="2021_anneaux_olympiques_png_transparent_20210724_1834024954.png"/>
          <p:cNvPicPr preferRelativeResize="0"/>
          <p:nvPr/>
        </p:nvPicPr>
        <p:blipFill rotWithShape="1">
          <a:blip r:embed="rId6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2" title="disciplines.png"/>
          <p:cNvPicPr preferRelativeResize="0"/>
          <p:nvPr/>
        </p:nvPicPr>
        <p:blipFill rotWithShape="1">
          <a:blip r:embed="rId4">
            <a:alphaModFix/>
          </a:blip>
          <a:srcRect b="2971" l="0" r="0" t="2981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43" name="Google Shape;843;p62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6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DISCIPLINES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ENTRE SPÉCIALISATION SPORTIVE ET ÉQUITÉ DE GENRE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6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6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À TRAVERS LE MONDE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UNE UNIVERSALITÉ ILLUSOIRE ?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52" name="Google Shape;852;p63" title="world.png"/>
          <p:cNvPicPr preferRelativeResize="0"/>
          <p:nvPr/>
        </p:nvPicPr>
        <p:blipFill rotWithShape="1">
          <a:blip r:embed="rId4">
            <a:alphaModFix/>
          </a:blip>
          <a:srcRect b="2972" l="0" r="0" t="2972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53" name="Google Shape;853;p63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6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6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À TRAVERS LE MONDE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UNE UNIVERSALITÉ ILLUSOIRE ?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1" name="Google Shape;861;p64" title="focus.png"/>
          <p:cNvPicPr preferRelativeResize="0"/>
          <p:nvPr/>
        </p:nvPicPr>
        <p:blipFill rotWithShape="1">
          <a:blip r:embed="rId4">
            <a:alphaModFix/>
          </a:blip>
          <a:srcRect b="2829" l="0" r="0" t="2839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62" name="Google Shape;862;p64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6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5" title="dopage.png"/>
          <p:cNvPicPr preferRelativeResize="0"/>
          <p:nvPr/>
        </p:nvPicPr>
        <p:blipFill rotWithShape="1">
          <a:blip r:embed="rId4">
            <a:alphaModFix/>
          </a:blip>
          <a:srcRect b="2803" l="0" r="0" t="2803"/>
          <a:stretch/>
        </p:blipFill>
        <p:spPr>
          <a:xfrm>
            <a:off x="882000" y="805100"/>
            <a:ext cx="7380000" cy="3888000"/>
          </a:xfrm>
          <a:prstGeom prst="roundRect">
            <a:avLst>
              <a:gd fmla="val 4232" name="adj"/>
            </a:avLst>
          </a:prstGeom>
          <a:noFill/>
          <a:ln>
            <a:noFill/>
          </a:ln>
        </p:spPr>
      </p:pic>
      <p:pic>
        <p:nvPicPr>
          <p:cNvPr id="870" name="Google Shape;870;p65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6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DOPAGE ET TRICHERIE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PRISE DE CONSCIENCE DE L’IMPACT GÉOPOLITIQUE SUR LE SPORT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18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0" name="Google Shape;130;p18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4" name="Google Shape;134;p18" title="2021_anneaux_olympiques_png_transparent_20210724_1834024954.png"/>
          <p:cNvPicPr preferRelativeResize="0"/>
          <p:nvPr/>
        </p:nvPicPr>
        <p:blipFill rotWithShape="1">
          <a:blip r:embed="rId6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19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6" name="Google Shape;146;p19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0" name="Google Shape;150;p19" title="2021_anneaux_olympiques_png_transparent_20210724_1834024954.png"/>
          <p:cNvPicPr preferRelativeResize="0"/>
          <p:nvPr/>
        </p:nvPicPr>
        <p:blipFill rotWithShape="1">
          <a:blip r:embed="rId6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0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7" name="Google Shape;157;p2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0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4" name="Google Shape;164;p20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0" name="Google Shape;170;p20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" name="Google Shape;172;p20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1"/>
          <p:cNvCxnSpPr/>
          <p:nvPr/>
        </p:nvCxnSpPr>
        <p:spPr>
          <a:xfrm rot="10800000">
            <a:off x="1678525" y="1046750"/>
            <a:ext cx="2896200" cy="0"/>
          </a:xfrm>
          <a:prstGeom prst="straightConnector1">
            <a:avLst/>
          </a:prstGeom>
          <a:noFill/>
          <a:ln cap="flat" cmpd="sng" w="28575">
            <a:solidFill>
              <a:srgbClr val="A7844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2" name="Google Shape;182;p2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b="15264" l="224" r="22303" t="15257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/>
          <p:nvPr/>
        </p:nvSpPr>
        <p:spPr>
          <a:xfrm>
            <a:off x="3361975" y="1535026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9525">
            <a:solidFill>
              <a:srgbClr val="E1DF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429775" y="2460064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Récupération des données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11 tables | 6 via Kaggle - 5 par scraping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483 740 lignes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88 colonnes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Scraping de données sur Wikipedia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Fichier Json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Limites des continents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Affinage via Mapshaper</a:t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21" title="logo netfli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614" y="0"/>
            <a:ext cx="1249085" cy="7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1146575" y="0"/>
            <a:ext cx="69282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Collecte , TRaitement, chargement des données</a:t>
            </a:r>
            <a:endParaRPr b="1"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4299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EXTRACT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9" name="Google Shape;189;p21" title="database-storage (1).png"/>
          <p:cNvPicPr preferRelativeResize="0"/>
          <p:nvPr/>
        </p:nvPicPr>
        <p:blipFill rotWithShape="1">
          <a:blip r:embed="rId5">
            <a:alphaModFix/>
          </a:blip>
          <a:srcRect b="258" l="0" r="0" t="268"/>
          <a:stretch/>
        </p:blipFill>
        <p:spPr>
          <a:xfrm>
            <a:off x="1511026" y="1936332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1369954" y="759522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1459952" y="849500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4302004" y="776847"/>
            <a:ext cx="540000" cy="540000"/>
          </a:xfrm>
          <a:prstGeom prst="ellipse">
            <a:avLst/>
          </a:prstGeom>
          <a:solidFill>
            <a:srgbClr val="A78442">
              <a:alpha val="28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4392002" y="866825"/>
            <a:ext cx="360000" cy="360000"/>
          </a:xfrm>
          <a:prstGeom prst="ellipse">
            <a:avLst/>
          </a:prstGeom>
          <a:solidFill>
            <a:srgbClr val="A784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3362100" y="1375718"/>
            <a:ext cx="242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TRANSFORM</a:t>
            </a:r>
            <a:endParaRPr>
              <a:solidFill>
                <a:schemeClr val="dk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5" name="Google Shape;195;p21" title="technology (1).png"/>
          <p:cNvPicPr preferRelativeResize="0"/>
          <p:nvPr/>
        </p:nvPicPr>
        <p:blipFill rotWithShape="1">
          <a:blip r:embed="rId6">
            <a:alphaModFix/>
          </a:blip>
          <a:srcRect b="258" l="0" r="0" t="268"/>
          <a:stretch/>
        </p:blipFill>
        <p:spPr>
          <a:xfrm>
            <a:off x="4481976" y="1936333"/>
            <a:ext cx="257400" cy="25603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7" name="Google Shape;197;p21" title="2021_anneaux_olympiques_png_transparent_20210724_1834024954.png"/>
          <p:cNvPicPr preferRelativeResize="0"/>
          <p:nvPr/>
        </p:nvPicPr>
        <p:blipFill rotWithShape="1">
          <a:blip r:embed="rId7">
            <a:alphaModFix/>
          </a:blip>
          <a:srcRect b="22179" l="8120" r="7986" t="21826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 txBox="1"/>
          <p:nvPr/>
        </p:nvSpPr>
        <p:spPr>
          <a:xfrm>
            <a:off x="3362038" y="2460089"/>
            <a:ext cx="2420100" cy="24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0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Python</a:t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4302000" y="776838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1369950" y="759513"/>
            <a:ext cx="54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E0E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solidFill>
                <a:srgbClr val="E0E0E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429750" y="1535025"/>
            <a:ext cx="2420100" cy="3109500"/>
          </a:xfrm>
          <a:prstGeom prst="roundRect">
            <a:avLst>
              <a:gd fmla="val 16667" name="adj"/>
            </a:avLst>
          </a:prstGeom>
          <a:solidFill>
            <a:srgbClr val="F2F2F2">
              <a:alpha val="7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